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3"/>
  </p:notesMasterIdLst>
  <p:sldIdLst>
    <p:sldId id="258" r:id="rId2"/>
    <p:sldId id="531" r:id="rId3"/>
    <p:sldId id="257" r:id="rId4"/>
    <p:sldId id="530" r:id="rId5"/>
    <p:sldId id="273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6" r:id="rId18"/>
    <p:sldId id="269" r:id="rId19"/>
    <p:sldId id="354" r:id="rId20"/>
    <p:sldId id="356" r:id="rId21"/>
    <p:sldId id="357" r:id="rId22"/>
    <p:sldId id="359" r:id="rId23"/>
    <p:sldId id="360" r:id="rId24"/>
    <p:sldId id="361" r:id="rId25"/>
    <p:sldId id="513" r:id="rId26"/>
    <p:sldId id="515" r:id="rId27"/>
    <p:sldId id="516" r:id="rId28"/>
    <p:sldId id="517" r:id="rId29"/>
    <p:sldId id="518" r:id="rId30"/>
    <p:sldId id="520" r:id="rId31"/>
    <p:sldId id="519" r:id="rId32"/>
    <p:sldId id="532" r:id="rId33"/>
    <p:sldId id="521" r:id="rId34"/>
    <p:sldId id="523" r:id="rId35"/>
    <p:sldId id="524" r:id="rId36"/>
    <p:sldId id="525" r:id="rId37"/>
    <p:sldId id="528" r:id="rId38"/>
    <p:sldId id="526" r:id="rId39"/>
    <p:sldId id="527" r:id="rId40"/>
    <p:sldId id="529" r:id="rId41"/>
    <p:sldId id="33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y Valiga, Ed.D." initials="TVE" lastIdx="1" clrIdx="0">
    <p:extLst>
      <p:ext uri="{19B8F6BF-5375-455C-9EA6-DF929625EA0E}">
        <p15:presenceInfo xmlns:p15="http://schemas.microsoft.com/office/powerpoint/2012/main" userId="S::tv20@duke.edu::77176462-6a92-48bc-ae99-a9d33244ef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85D6-4CA0-4A42-A8D4-213AEF73CE8A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91FB-2AC1-427E-9ED7-0DFC495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6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1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5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3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6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8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1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n.org/professional-development-programs/teaching-resources/hallmarks-of-excellen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n.org/professional-development-programs/competencies-for-nursing-education/nurse-educator-core-competen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ABCF-2791-4869-AA69-8B39C3CA2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Shaping the Future of Nursing </a:t>
            </a:r>
            <a:r>
              <a:rPr lang="en-US" sz="3200" dirty="0">
                <a:solidFill>
                  <a:srgbClr val="FEFCF7"/>
                </a:solidFill>
                <a:latin typeface="Century Schoolbook" panose="02040604050505020304"/>
              </a:rPr>
              <a:t>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CF7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ducation through Leadership: Insights from 50 Years in the Field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267C-2DB9-4B55-90CF-2F8D1D35C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5919" y="4891595"/>
            <a:ext cx="4438834" cy="1207363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2200" dirty="0"/>
              <a:t>Theresa M. “Terry” Valiga, EdD, RN, CNE, ANEF, FAAN</a:t>
            </a:r>
          </a:p>
          <a:p>
            <a:pPr algn="r"/>
            <a:r>
              <a:rPr lang="en-US" sz="2200" dirty="0"/>
              <a:t>Professor Emerita, Duke University School of Nursing</a:t>
            </a:r>
          </a:p>
          <a:p>
            <a:pPr algn="r"/>
            <a:r>
              <a:rPr lang="en-US" sz="2200" dirty="0"/>
              <a:t>Isabel Maitland Stewart Conference, Nursing Education Alumni Association, Teachers College, Columbia University – May 14, 2021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B84DC-FE88-47D9-9DDA-93273C4F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5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555E-6616-4738-B82E-BA14BB48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Ensure that Curricula are Relevant, Flexible, &amp; Evidence-based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C829-DCA7-436D-8B54-33D2A21C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preferences &amp; “sacred cows” should not be the driving forces</a:t>
            </a:r>
          </a:p>
          <a:p>
            <a:pPr lvl="1"/>
            <a:r>
              <a:rPr lang="en-US" dirty="0"/>
              <a:t>Do all students need to go through the curriculum in the same sequence?</a:t>
            </a:r>
          </a:p>
          <a:p>
            <a:pPr lvl="1"/>
            <a:r>
              <a:rPr lang="en-US" dirty="0"/>
              <a:t>Do theory &amp; clinical need to happen simultaneously?</a:t>
            </a:r>
          </a:p>
          <a:p>
            <a:pPr lvl="1"/>
            <a:r>
              <a:rPr lang="en-US" dirty="0"/>
              <a:t>Do we offer enough elective experiences to meet students’ unique needs/interests?</a:t>
            </a:r>
          </a:p>
          <a:p>
            <a:r>
              <a:rPr lang="en-US" dirty="0"/>
              <a:t>Ensure that the “flow” of learning is logical/makes sense … explain that rationale to learners</a:t>
            </a:r>
          </a:p>
          <a:p>
            <a:r>
              <a:rPr lang="en-US" dirty="0"/>
              <a:t>Apply what we know about scaffolding, engagement of learners, the need for repetition of core ideas, how to manage increasing complexity, confidence-building, dealing with the “scariness “ of increasing independence,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4372-6044-4009-9AA7-DD194BE3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AD43-22C4-4B99-957D-DE6758D6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Students to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2592-5822-487C-9D1D-AB16F307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“challenge” &amp; “support”</a:t>
            </a:r>
          </a:p>
          <a:p>
            <a:r>
              <a:rPr lang="en-US" dirty="0"/>
              <a:t>Implement the “art of questioning”</a:t>
            </a:r>
          </a:p>
          <a:p>
            <a:r>
              <a:rPr lang="en-US" dirty="0"/>
              <a:t>Encourage “radical candor” </a:t>
            </a:r>
            <a:r>
              <a:rPr lang="en-US" sz="1200" dirty="0"/>
              <a:t>(Scott, K. 2019. </a:t>
            </a:r>
            <a:r>
              <a:rPr lang="en-US" sz="1200" i="1" dirty="0"/>
              <a:t>Radical candor</a:t>
            </a:r>
            <a:r>
              <a:rPr lang="en-US" sz="1200" dirty="0"/>
              <a:t>. St. Marten’s Press) </a:t>
            </a:r>
          </a:p>
          <a:p>
            <a:r>
              <a:rPr lang="en-US" dirty="0"/>
              <a:t>Stop giving all the answers</a:t>
            </a:r>
          </a:p>
          <a:p>
            <a:r>
              <a:rPr lang="en-US" dirty="0"/>
              <a:t>Expect students to provide “evidence” to support clinical decisions</a:t>
            </a:r>
          </a:p>
          <a:p>
            <a:r>
              <a:rPr lang="en-US" dirty="0"/>
              <a:t>Develop assignments that ”push” students to challenge – not merely report – the ideas of others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94DF-D98D-4983-959B-DB798479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B55-542B-4F68-ADCA-841F0041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989011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Effective/Meaningful Interprofessional Experiences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9DF4-6F75-4095-ADCA-9DE62179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core courses … A &amp; P, pharmacology concepts, health care system, etc.</a:t>
            </a:r>
          </a:p>
          <a:p>
            <a:r>
              <a:rPr lang="en-US" dirty="0"/>
              <a:t>Simulation experiences that truly highlight the important contributions of each member of the healthcare team</a:t>
            </a:r>
          </a:p>
          <a:p>
            <a:r>
              <a:rPr lang="en-US" dirty="0"/>
              <a:t>Collaborative on-site learning experiences</a:t>
            </a:r>
          </a:p>
          <a:p>
            <a:r>
              <a:rPr lang="en-US" dirty="0"/>
              <a:t>Assignments that challenge students to learn more about another profession</a:t>
            </a:r>
          </a:p>
          <a:p>
            <a:pPr lvl="1"/>
            <a:r>
              <a:rPr lang="en-US" dirty="0"/>
              <a:t>Interview a pharmacist, member of the clergy, occupational therapist, etc. RE their preparation, the issues facing their profession, past experiences with nurses, etc.</a:t>
            </a:r>
          </a:p>
          <a:p>
            <a:pPr lvl="1"/>
            <a:r>
              <a:rPr lang="en-US" dirty="0"/>
              <a:t>Be prepared to address same areas about nursing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BACC-37C3-4B5D-A8B9-D5359730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72EE-9A82-4552-9CE7-CAD94C47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 More to Social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63F4-06D7-4852-AA1C-B6AAF701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09" y="2438400"/>
            <a:ext cx="6936962" cy="3651504"/>
          </a:xfrm>
        </p:spPr>
        <p:txBody>
          <a:bodyPr/>
          <a:lstStyle/>
          <a:p>
            <a:r>
              <a:rPr lang="en-US" dirty="0"/>
              <a:t>Poverty</a:t>
            </a:r>
          </a:p>
          <a:p>
            <a:r>
              <a:rPr lang="en-US" dirty="0"/>
              <a:t>Vulnerable populations</a:t>
            </a:r>
          </a:p>
          <a:p>
            <a:r>
              <a:rPr lang="en-US" dirty="0"/>
              <a:t>Community-based care &amp; resources</a:t>
            </a:r>
          </a:p>
          <a:p>
            <a:r>
              <a:rPr lang="en-US" dirty="0"/>
              <a:t>Justice</a:t>
            </a:r>
          </a:p>
          <a:p>
            <a:r>
              <a:rPr lang="en-US" dirty="0"/>
              <a:t>Access to care</a:t>
            </a:r>
          </a:p>
          <a:p>
            <a:r>
              <a:rPr lang="en-US" dirty="0"/>
              <a:t>“Adopt” a neighborhood</a:t>
            </a:r>
          </a:p>
          <a:p>
            <a:r>
              <a:rPr lang="en-US" dirty="0"/>
              <a:t>Reduce time in acute care settings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88E10-543D-444C-83F8-3BDD1C7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BA81-B0DB-4079-AD76-B15E3A76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dirty="0"/>
              <a:t>New Skill Sets for All Healthcare Professionals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FF0000"/>
                </a:solidFill>
              </a:rPr>
              <a:t>IOM, 2003</a:t>
            </a:r>
            <a:r>
              <a:rPr lang="en-US" altLang="en-US" sz="2000" dirty="0"/>
              <a:t>)</a:t>
            </a:r>
            <a:br>
              <a:rPr lang="en-US" altLang="en-US" sz="4400" dirty="0">
                <a:solidFill>
                  <a:srgbClr val="3333FF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DAA74-45FE-4BC9-8E8A-2655C2CE2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3699" y="2438400"/>
            <a:ext cx="4160520" cy="394464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Assessment &amp; evaluation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Clinical decision-making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Intra- &amp; </a:t>
            </a:r>
            <a:r>
              <a:rPr lang="en-US" altLang="en-US" b="1" dirty="0">
                <a:solidFill>
                  <a:srgbClr val="FF0000"/>
                </a:solidFill>
              </a:rPr>
              <a:t>Interprofessional collaboration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Communication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Diversity/Global perspective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Evidence-based practice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Healthcare economics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Information management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32E5D-2426-41B7-8230-03B9AC8F6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3750" y="2438398"/>
            <a:ext cx="4503247" cy="4281997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Innovation &amp; creativity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Leadership &amp; influence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Patient-centered care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Professional role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Safety &amp; </a:t>
            </a:r>
            <a:r>
              <a:rPr lang="en-US" altLang="en-US" b="1" dirty="0">
                <a:solidFill>
                  <a:srgbClr val="FF0000"/>
                </a:solidFill>
              </a:rPr>
              <a:t>Quality</a:t>
            </a:r>
            <a:r>
              <a:rPr lang="en-US" altLang="en-US" dirty="0"/>
              <a:t> … Patient advocacy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System-wide thinking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r>
              <a:rPr lang="en-US" altLang="en-US" dirty="0"/>
              <a:t>Tolerance for ambiguity/uncertainty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endParaRPr lang="en-US" altLang="en-US" dirty="0"/>
          </a:p>
          <a:p>
            <a:pPr marL="0" indent="0" algn="r"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STRIVE FOR EXCELLENCE !!!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5F724-9937-4D86-9AB2-A76CBA99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17B2-9041-4BD5-B113-246BB66BC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Concept of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64A7-952C-4705-8192-FD0B81E20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Goal for All Nurse Educators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4E3AE-845C-4970-A85B-430EC218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3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5BFD-D9A9-4DCE-900E-359C4D80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9CE2-D6E6-4913-89D0-DC735138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60" y="2438400"/>
            <a:ext cx="7122111" cy="3651504"/>
          </a:xfrm>
        </p:spPr>
        <p:txBody>
          <a:bodyPr>
            <a:normAutofit/>
          </a:bodyPr>
          <a:lstStyle/>
          <a:p>
            <a:r>
              <a:rPr lang="en-US" dirty="0"/>
              <a:t>Setting high standards</a:t>
            </a:r>
          </a:p>
          <a:p>
            <a:r>
              <a:rPr lang="en-US" dirty="0"/>
              <a:t>Holding oneself to those standards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being satisfied with anything less than the very best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settling for …</a:t>
            </a:r>
          </a:p>
          <a:p>
            <a:pPr lvl="1"/>
            <a:r>
              <a:rPr lang="en-US" dirty="0"/>
              <a:t>Second best</a:t>
            </a:r>
          </a:p>
          <a:p>
            <a:pPr lvl="1"/>
            <a:r>
              <a:rPr lang="en-US" dirty="0"/>
              <a:t>Mediocre performance</a:t>
            </a:r>
          </a:p>
          <a:p>
            <a:pPr lvl="1"/>
            <a:r>
              <a:rPr lang="en-US" dirty="0"/>
              <a:t>“Getting by”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614A-8107-4F47-A793-70DAE585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>
            <a:extLst>
              <a:ext uri="{FF2B5EF4-FFF2-40B4-BE49-F238E27FC236}">
                <a16:creationId xmlns:a16="http://schemas.microsoft.com/office/drawing/2014/main" id="{FE820145-5822-4A87-930E-692BD493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65" y="1295400"/>
            <a:ext cx="6781800" cy="457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48128690-C192-4512-94F3-14E9BFEC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243" y="2174289"/>
            <a:ext cx="5562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“Success in America is quite easy to achieve … because so many are satisfied with mediocrity.”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Huggins, NCAA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r">
              <a:spcBef>
                <a:spcPct val="50000"/>
              </a:spcBef>
            </a:pPr>
            <a:endParaRPr lang="en-US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D8DE8-87E4-4733-88A2-4B58333A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28F1-FB6C-4FF9-94DD-156D14D8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Hallmarks of Excellence in Nursing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10C1-8273-43A1-88A4-18CFCC8A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3441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Engaged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Diverse, Well-Prepared Faculty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Culture of Continuous Quality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Innovative, Evidence-Based Curriculum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Innovative, Evidence-Based Approaches to Facilitate &amp; Evaluate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Resources to Support Program Goal Attainment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Commitment to Pedagogical Scholarship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Effective Institutional &amp; Professional Leadership</a:t>
            </a:r>
          </a:p>
          <a:p>
            <a:pPr marL="0" indent="0" algn="r">
              <a:buNone/>
            </a:pPr>
            <a:r>
              <a:rPr lang="en-US" sz="1300" b="1" dirty="0"/>
              <a:t>National League for Nursing, 2020</a:t>
            </a:r>
          </a:p>
          <a:p>
            <a:pPr marL="0" indent="0" algn="r">
              <a:buNone/>
            </a:pPr>
            <a:r>
              <a:rPr lang="en-US" sz="13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http://www.nln.org/professional-development-programs/teaching-resources/hallmarks-of-excellence</a:t>
            </a:r>
            <a:r>
              <a:rPr lang="en-US" sz="1300" b="1" dirty="0">
                <a:solidFill>
                  <a:srgbClr val="0000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74112-7592-4CFE-8997-E153E238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4DC6-BBC9-4E7F-8E10-E2A396B5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Might Excellence in Nursing Education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3DF9-F712-4A1B-B88C-27D504D5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953499" cy="4210975"/>
          </a:xfrm>
        </p:spPr>
        <p:txBody>
          <a:bodyPr>
            <a:normAutofit/>
          </a:bodyPr>
          <a:lstStyle/>
          <a:p>
            <a:r>
              <a:rPr lang="en-US" dirty="0"/>
              <a:t>Open, flexible curricula that are responsive to students’ learning needs</a:t>
            </a:r>
          </a:p>
          <a:p>
            <a:r>
              <a:rPr lang="en-US" dirty="0"/>
              <a:t>Lively exchange of ideas with students &amp; teachers learning together</a:t>
            </a:r>
          </a:p>
          <a:p>
            <a:r>
              <a:rPr lang="en-US" dirty="0"/>
              <a:t>Open classrooms</a:t>
            </a:r>
          </a:p>
          <a:p>
            <a:r>
              <a:rPr lang="en-US" dirty="0"/>
              <a:t>Suggested learning goals &amp; choice RE textbooks, assignments, etc. </a:t>
            </a:r>
          </a:p>
          <a:p>
            <a:r>
              <a:rPr lang="en-US" dirty="0"/>
              <a:t>Differences are encouraged</a:t>
            </a:r>
          </a:p>
          <a:p>
            <a:r>
              <a:rPr lang="en-US" dirty="0"/>
              <a:t>Emphasis on affective domain learning</a:t>
            </a:r>
          </a:p>
          <a:p>
            <a:r>
              <a:rPr lang="en-US" dirty="0"/>
              <a:t>Conversations address the uncertainty &amp; ambiguity in our world</a:t>
            </a:r>
          </a:p>
          <a:p>
            <a:r>
              <a:rPr lang="en-US" dirty="0"/>
              <a:t>Measures other than NCLEX used to define quality in our 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7F07-089B-439F-9A75-71B49D78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34A09B-EF49-479F-B4E4-C920ECA1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0F83F5-4F46-4F8A-B2CF-5912FBBDD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25" name="Round Same Side Corner Rectangle 26">
            <a:extLst>
              <a:ext uri="{FF2B5EF4-FFF2-40B4-BE49-F238E27FC236}">
                <a16:creationId xmlns:a16="http://schemas.microsoft.com/office/drawing/2014/main" id="{AA893521-8B8B-4BE1-AC9E-A5D85CD2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38">
            <a:extLst>
              <a:ext uri="{FF2B5EF4-FFF2-40B4-BE49-F238E27FC236}">
                <a16:creationId xmlns:a16="http://schemas.microsoft.com/office/drawing/2014/main" id="{5BE1772C-2599-41E1-B9BF-EAD3D50D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2A3B-4028-46DF-B94A-05DA6F6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9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3900" dirty="0">
                <a:solidFill>
                  <a:schemeClr val="bg1"/>
                </a:solidFill>
              </a:rPr>
              <a:t>2020 McManus Medal Recipient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DFA1E9-4670-41CE-8750-2D790BCCE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ound Same Side Corner Rectangle 28">
            <a:extLst>
              <a:ext uri="{FF2B5EF4-FFF2-40B4-BE49-F238E27FC236}">
                <a16:creationId xmlns:a16="http://schemas.microsoft.com/office/drawing/2014/main" id="{7EE52EB3-027B-411C-997C-24D4C5C3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a graduation gown&#10;&#10;Description automatically generated with low confidence">
            <a:extLst>
              <a:ext uri="{FF2B5EF4-FFF2-40B4-BE49-F238E27FC236}">
                <a16:creationId xmlns:a16="http://schemas.microsoft.com/office/drawing/2014/main" id="{01BBAC1C-7C4C-4752-826B-F5BDEF3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85" y="1250543"/>
            <a:ext cx="3054686" cy="42722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ED7AB-40C2-4BDF-913A-EC720D0B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5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7E85-28EF-4334-9B7F-4DE997DF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It Look Like?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5991-97EF-4E78-8387-C16D1AE2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Excitement about learning &amp; emphasis on it &gt; on grades</a:t>
            </a:r>
          </a:p>
          <a:p>
            <a:r>
              <a:rPr lang="en-US" dirty="0"/>
              <a:t>Teachers think out loud &amp; openly admit not knowing </a:t>
            </a:r>
          </a:p>
          <a:p>
            <a:r>
              <a:rPr lang="en-US" dirty="0"/>
              <a:t>Faculty see themselves (in their hearts) as </a:t>
            </a:r>
            <a:r>
              <a:rPr lang="en-US" u="sng" dirty="0"/>
              <a:t>EDUCATORS</a:t>
            </a:r>
            <a:endParaRPr lang="en-US" dirty="0"/>
          </a:p>
          <a:p>
            <a:r>
              <a:rPr lang="en-US" dirty="0"/>
              <a:t>Faculty make their thinking (&amp; their struggles with difficult issues) visible to students</a:t>
            </a:r>
          </a:p>
          <a:p>
            <a:r>
              <a:rPr lang="en-US" dirty="0"/>
              <a:t>Faculty conduct pedagogical research &amp; engage in evidence-based teaching</a:t>
            </a:r>
          </a:p>
          <a:p>
            <a:r>
              <a:rPr lang="en-US" dirty="0"/>
              <a:t>Teaching excellence &amp; pedagogical scholarship are valued &amp; rewarded</a:t>
            </a:r>
          </a:p>
          <a:p>
            <a:r>
              <a:rPr lang="en-US" dirty="0"/>
              <a:t>Faculty challenge students &amp; expect great things from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0501-873F-4728-AA60-D2C3C2BD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>
            <a:extLst>
              <a:ext uri="{FF2B5EF4-FFF2-40B4-BE49-F238E27FC236}">
                <a16:creationId xmlns:a16="http://schemas.microsoft.com/office/drawing/2014/main" id="{FE820145-5822-4A87-930E-692BD493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65" y="941033"/>
            <a:ext cx="7458722" cy="49263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48128690-C192-4512-94F3-14E9BFEC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60" y="1804749"/>
            <a:ext cx="5562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have to make human beings smart.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born smart.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we need to do is 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doing things that make them stupid.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endParaRPr lang="en-US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87FF1-F75F-44DA-870C-29D8305C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A6C6-97D2-410A-BB8E-34900F3B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Excellence then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E6B2-F431-4DEA-86CE-5D63F6DE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664" y="2438400"/>
            <a:ext cx="7833607" cy="4077810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 admission SAT scores</a:t>
            </a:r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 NCLEX pass rates</a:t>
            </a:r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 the many “sacred cows” we hold so dear</a:t>
            </a:r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 external funding amounts</a:t>
            </a:r>
          </a:p>
          <a:p>
            <a:r>
              <a:rPr lang="en-US" dirty="0"/>
              <a:t>Is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tied to faculty credentials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We ASSUME these things = Excellence  …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Maybe it’s time to reflect on such “old” thinking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D043-A5A6-44B8-8C92-13E76318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1637-BC4B-4F51-8372-F8814C0E4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Concept of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BE98-5C73-42D4-B671-FFEE54096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Essential to Achieve EXCELLENCE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6530-B25E-4F2D-8740-0B781EBB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5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9024-EE4B-429A-BF12-B555289E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LEADERSHIP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3F6D-77E3-4B93-883F-CFBE3792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900234" cy="4086687"/>
          </a:xfrm>
        </p:spPr>
        <p:txBody>
          <a:bodyPr>
            <a:normAutofit/>
          </a:bodyPr>
          <a:lstStyle/>
          <a:p>
            <a:r>
              <a:rPr lang="en-US" dirty="0"/>
              <a:t>“Leadership is one of the most observed &amp; least understood phenomena on earth” </a:t>
            </a:r>
            <a:r>
              <a:rPr lang="en-US" sz="1200" dirty="0"/>
              <a:t>(James McGregor Burns)</a:t>
            </a:r>
          </a:p>
          <a:p>
            <a:r>
              <a:rPr lang="en-US" dirty="0"/>
              <a:t>“Leadership is about making others better as a result of your presence &amp; making sure that impact lasts in your absence.” </a:t>
            </a:r>
            <a:r>
              <a:rPr lang="en-US" sz="1200" dirty="0"/>
              <a:t>(Harvard Business School)</a:t>
            </a:r>
          </a:p>
          <a:p>
            <a:r>
              <a:rPr lang="en-US" dirty="0"/>
              <a:t>"Leadership is the capacity to create a compelling vision &amp; translate it into action &amp; sustain it. Successful leaders have a vision that other people believe in &amp; treat as their own.“  </a:t>
            </a:r>
            <a:r>
              <a:rPr lang="en-US" sz="1200" dirty="0"/>
              <a:t>(Warren Bennis)                            </a:t>
            </a:r>
          </a:p>
          <a:p>
            <a:r>
              <a:rPr lang="en-US" dirty="0"/>
              <a:t>“Leadership is the art &amp; science of engaging people in envisioning &amp; enabling the creation of a preferred future.”    </a:t>
            </a:r>
            <a:r>
              <a:rPr lang="en-US" sz="1200" dirty="0"/>
              <a:t>(Nancy Langston)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5E5B-E176-4D9C-BFD8-4C8680A7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D907-F2C4-444E-96A5-16FF14B4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30819"/>
            <a:ext cx="8770571" cy="18982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Exemplary Practices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Kouzes, J.M., &amp; Posner, B.Z. (2017). </a:t>
            </a:r>
            <a:r>
              <a:rPr lang="en-US" sz="1400" i="1" dirty="0"/>
              <a:t>The leadership challenge</a:t>
            </a:r>
            <a:r>
              <a:rPr lang="en-US" sz="1400" dirty="0"/>
              <a:t> (6</a:t>
            </a:r>
            <a:r>
              <a:rPr lang="en-US" sz="1400" baseline="30000" dirty="0"/>
              <a:t>th</a:t>
            </a:r>
            <a:r>
              <a:rPr lang="en-US" sz="1400" dirty="0"/>
              <a:t> ed.).  John Wiley &amp; Sons.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29A0A-D45F-4237-AF68-63188B124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60" y="2308030"/>
            <a:ext cx="1721166" cy="224193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60CFAA4-99C6-4471-9A4E-5CA72A485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32" y="4093023"/>
            <a:ext cx="1689717" cy="219663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A81AC3E-F635-4EB6-8BEE-FE6DF6F60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79" y="2308030"/>
            <a:ext cx="1649789" cy="224193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19DD3AD-7DEF-4913-B585-B06EA7C65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28" y="4093023"/>
            <a:ext cx="1689716" cy="219663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0E4B54-45BA-4D6F-BAE1-B8BD62497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81" y="2308030"/>
            <a:ext cx="1598776" cy="2241939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23EEA6-093D-4484-BAC7-59B01645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4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8A03-DEF6-4813-A2D2-200089C5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93685"/>
            <a:ext cx="8770571" cy="18353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Tasks of Leaders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Grossman, S.C., &amp; Valiga, T.M. (2021). </a:t>
            </a:r>
            <a:r>
              <a:rPr lang="en-US" sz="1600" i="1" dirty="0"/>
              <a:t>The new leadership challenge:</a:t>
            </a:r>
            <a:br>
              <a:rPr lang="en-US" sz="1600" i="1" dirty="0"/>
            </a:br>
            <a:r>
              <a:rPr lang="en-US" sz="1600" i="1" dirty="0"/>
              <a:t>Creating the future of nursing </a:t>
            </a:r>
            <a:r>
              <a:rPr lang="en-US" sz="1600" dirty="0"/>
              <a:t>(6</a:t>
            </a:r>
            <a:r>
              <a:rPr lang="en-US" sz="1600" baseline="30000" dirty="0"/>
              <a:t>th</a:t>
            </a:r>
            <a:r>
              <a:rPr lang="en-US" sz="1600" dirty="0"/>
              <a:t> ed.). F.A. Davis.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EA89-01BD-49D9-959A-1694FE24B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Envisioning Goals  </a:t>
            </a:r>
          </a:p>
          <a:p>
            <a:endParaRPr lang="en-US" dirty="0"/>
          </a:p>
          <a:p>
            <a:r>
              <a:rPr lang="en-US" dirty="0"/>
              <a:t> Affirming Values</a:t>
            </a:r>
          </a:p>
          <a:p>
            <a:endParaRPr lang="en-US" dirty="0"/>
          </a:p>
          <a:p>
            <a:r>
              <a:rPr lang="en-US" dirty="0"/>
              <a:t> Representing the Group</a:t>
            </a:r>
          </a:p>
          <a:p>
            <a:endParaRPr lang="en-US" dirty="0"/>
          </a:p>
          <a:p>
            <a:r>
              <a:rPr lang="en-US" dirty="0"/>
              <a:t> Motivating</a:t>
            </a:r>
          </a:p>
          <a:p>
            <a:endParaRPr lang="en-US" dirty="0"/>
          </a:p>
          <a:p>
            <a:r>
              <a:rPr lang="en-US" dirty="0"/>
              <a:t> Managing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008C6-4303-4F48-8F81-734FF4AE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4219" y="2438399"/>
            <a:ext cx="4890952" cy="43175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Explaining </a:t>
            </a:r>
          </a:p>
          <a:p>
            <a:endParaRPr lang="en-US" dirty="0"/>
          </a:p>
          <a:p>
            <a:r>
              <a:rPr lang="en-US" dirty="0"/>
              <a:t> Serving as a Symbol</a:t>
            </a:r>
          </a:p>
          <a:p>
            <a:endParaRPr lang="en-US" dirty="0"/>
          </a:p>
          <a:p>
            <a:r>
              <a:rPr lang="en-US" dirty="0"/>
              <a:t> Achieving a Workable Unity</a:t>
            </a:r>
          </a:p>
          <a:p>
            <a:endParaRPr lang="en-US" dirty="0"/>
          </a:p>
          <a:p>
            <a:r>
              <a:rPr lang="en-US" dirty="0"/>
              <a:t> Renewing</a:t>
            </a:r>
          </a:p>
          <a:p>
            <a:endParaRPr lang="en-US" dirty="0"/>
          </a:p>
          <a:p>
            <a:pPr marL="0" indent="0" algn="r">
              <a:buNone/>
            </a:pPr>
            <a:endParaRPr lang="en-US" sz="1300" dirty="0"/>
          </a:p>
          <a:p>
            <a:pPr marL="0" indent="0" algn="r">
              <a:buNone/>
            </a:pPr>
            <a:r>
              <a:rPr lang="en-US" sz="1300" dirty="0"/>
              <a:t>Original work: </a:t>
            </a:r>
          </a:p>
          <a:p>
            <a:pPr marL="0" indent="0" algn="r">
              <a:buNone/>
            </a:pPr>
            <a:r>
              <a:rPr lang="en-US" sz="1300" dirty="0"/>
              <a:t>Gardner, J. (1990). </a:t>
            </a:r>
            <a:r>
              <a:rPr lang="en-US" sz="1300" i="1" dirty="0"/>
              <a:t>On leadership</a:t>
            </a:r>
            <a:r>
              <a:rPr lang="en-US" sz="1300" dirty="0"/>
              <a:t>. Free Press.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33AE9B9-18F7-447A-8EAF-0334B9E2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50" y="2300487"/>
            <a:ext cx="607423" cy="78965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4068D81-D61F-48BD-A720-819A37114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74" y="2235194"/>
            <a:ext cx="607423" cy="78965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BECB1DE-08E6-4D20-A255-52C9FC085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40" y="4024748"/>
            <a:ext cx="607423" cy="78965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9415A5-133F-4D10-A631-B6AA7175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12" y="3126959"/>
            <a:ext cx="607423" cy="78965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82AAF9-3E34-4761-91AB-ED8116B36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12" y="4001160"/>
            <a:ext cx="607423" cy="78965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9C6E72-7DC2-4E32-8A7B-F86EA13E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74" y="3133496"/>
            <a:ext cx="607423" cy="78965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D9A0B3-204E-4C7A-B3FC-F851EB5A2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12" y="4825433"/>
            <a:ext cx="566338" cy="794167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1D9E31-7283-4713-986B-649B236FA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97" y="4902429"/>
            <a:ext cx="566338" cy="79416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A628CF-584A-4C2C-B621-F92A8B058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70" y="2235194"/>
            <a:ext cx="607423" cy="79629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982D087-2D78-4ECA-ADA7-84BE0D1DC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70" y="4024748"/>
            <a:ext cx="607423" cy="79629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E432719-D696-4020-A070-663EB12F5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43" y="5696596"/>
            <a:ext cx="607423" cy="78965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E5C088E-250F-4D3E-85B2-CE5085F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FA5D-2269-4223-97D6-C4B80560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Are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3E3C9-2DC9-4848-9B95-B34DC8D6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095565"/>
          </a:xfrm>
        </p:spPr>
        <p:txBody>
          <a:bodyPr>
            <a:normAutofit/>
          </a:bodyPr>
          <a:lstStyle/>
          <a:p>
            <a:r>
              <a:rPr lang="en-US" dirty="0"/>
              <a:t>Oriented toward the future</a:t>
            </a:r>
          </a:p>
          <a:p>
            <a:r>
              <a:rPr lang="en-US" dirty="0"/>
              <a:t> “Societal architects”</a:t>
            </a:r>
          </a:p>
          <a:p>
            <a:r>
              <a:rPr lang="en-US" dirty="0"/>
              <a:t> Comprehensivists  … “Gifted generalists”</a:t>
            </a:r>
          </a:p>
          <a:p>
            <a:r>
              <a:rPr lang="en-US" dirty="0"/>
              <a:t> Integrative thinkers</a:t>
            </a:r>
          </a:p>
          <a:p>
            <a:r>
              <a:rPr lang="en-US" dirty="0"/>
              <a:t> Educators &amp; developers … Generative</a:t>
            </a:r>
          </a:p>
          <a:p>
            <a:r>
              <a:rPr lang="en-US" dirty="0"/>
              <a:t> Translators … Theory/Research  </a:t>
            </a:r>
            <a:r>
              <a:rPr lang="en-US" dirty="0">
                <a:cs typeface="Times New Roman" panose="02020603050405020304" pitchFamily="18" charset="0"/>
              </a:rPr>
              <a:t>→</a:t>
            </a:r>
            <a:r>
              <a:rPr lang="en-US" dirty="0"/>
              <a:t> Action</a:t>
            </a:r>
          </a:p>
          <a:p>
            <a:r>
              <a:rPr lang="en-US" dirty="0"/>
              <a:t> Trustworthy</a:t>
            </a:r>
          </a:p>
          <a:p>
            <a:r>
              <a:rPr lang="en-US" dirty="0"/>
              <a:t> Credible … “The foundation of leadership” </a:t>
            </a:r>
            <a:r>
              <a:rPr lang="en-US" sz="1600" dirty="0"/>
              <a:t>(Kouzes &amp; Posner, pp. 25-44)</a:t>
            </a:r>
          </a:p>
          <a:p>
            <a:r>
              <a:rPr lang="en-US" dirty="0"/>
              <a:t> Ethical</a:t>
            </a:r>
          </a:p>
          <a:p>
            <a:endParaRPr lang="en-US" dirty="0"/>
          </a:p>
        </p:txBody>
      </p:sp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747F8F8-2E0D-45C1-94D0-029BBEB9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7" y="1110038"/>
            <a:ext cx="3876038" cy="20380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A96EDA-4A52-49C4-AAB1-AD9888DE571A}"/>
              </a:ext>
            </a:extLst>
          </p:cNvPr>
          <p:cNvSpPr/>
          <p:nvPr/>
        </p:nvSpPr>
        <p:spPr>
          <a:xfrm>
            <a:off x="7945297" y="2907601"/>
            <a:ext cx="3876038" cy="38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6424-ABA0-4D8A-84B9-8111A328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ECB6-CE1C-4276-AC57-5882F4D8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Leaders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1AE2-01A9-454F-8EC0-64177ED5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2438400"/>
            <a:ext cx="7233871" cy="3651504"/>
          </a:xfrm>
        </p:spPr>
        <p:txBody>
          <a:bodyPr/>
          <a:lstStyle/>
          <a:p>
            <a:r>
              <a:rPr lang="en-US" dirty="0"/>
              <a:t>  Have a vision</a:t>
            </a:r>
          </a:p>
          <a:p>
            <a:r>
              <a:rPr lang="en-US" dirty="0"/>
              <a:t>  Clearly articulate the vision</a:t>
            </a:r>
          </a:p>
          <a:p>
            <a:r>
              <a:rPr lang="en-US" dirty="0"/>
              <a:t>  Inspire others to join in to make the vision a reality</a:t>
            </a:r>
          </a:p>
          <a:p>
            <a:r>
              <a:rPr lang="en-US" dirty="0"/>
              <a:t>  Orchestrate change </a:t>
            </a:r>
          </a:p>
          <a:p>
            <a:r>
              <a:rPr lang="en-US" dirty="0"/>
              <a:t>  Manage the “ups &amp; downs”</a:t>
            </a:r>
          </a:p>
          <a:p>
            <a:r>
              <a:rPr lang="en-US" dirty="0"/>
              <a:t>  Develop &amp; renew followers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0D83C-5D03-4272-801F-8D5FD8D5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15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A4F3-09B3-44AB-8AD6-FDD4AF83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 Management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0AA279-61F3-4079-AADF-045C822C1D5A}"/>
              </a:ext>
            </a:extLst>
          </p:cNvPr>
          <p:cNvCxnSpPr>
            <a:cxnSpLocks/>
          </p:cNvCxnSpPr>
          <p:nvPr/>
        </p:nvCxnSpPr>
        <p:spPr>
          <a:xfrm>
            <a:off x="6276513" y="665825"/>
            <a:ext cx="363984" cy="682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2DF5E50-DC1B-4BA6-81AE-BAF55ECBD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511" y="2428873"/>
            <a:ext cx="3693111" cy="271522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7860E-8914-4349-A651-B3195ADC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51" y="2697424"/>
            <a:ext cx="3139494" cy="21781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0D8FB2C-87BA-4807-9F8D-89DE5BF3D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91" y="4728940"/>
            <a:ext cx="2362380" cy="1574920"/>
          </a:xfrm>
          <a:prstGeom prst="rect">
            <a:avLst/>
          </a:prstGeom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E9EF96FA-5C4D-4F1C-AAA1-33C371C4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06" y="4558972"/>
            <a:ext cx="2596025" cy="173068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3381-8474-4BEF-90C8-E37EBDB3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5C0F-0711-42A5-8E2F-534168A2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0B1F-7529-4889-92C3-3E7658E4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 changes in nursing education that reflect current research findings &amp; are needed in order to prepare graduates for an uncertain, collaborative, ever-changing future</a:t>
            </a:r>
          </a:p>
          <a:p>
            <a:endParaRPr lang="en-US" dirty="0"/>
          </a:p>
          <a:p>
            <a:r>
              <a:rPr lang="en-US" dirty="0"/>
              <a:t>Examine the concept of excellence as it relates to nursing education</a:t>
            </a:r>
          </a:p>
          <a:p>
            <a:endParaRPr lang="en-US" dirty="0"/>
          </a:p>
          <a:p>
            <a:r>
              <a:rPr lang="en-US" dirty="0"/>
              <a:t>Describe the leadership skills needed by nurse educators to shape a preferred future for nursing education that is characterized by excellence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58BB-448F-40C9-9C55-8D7948E7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51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CC7B-A3BF-47D8-91A6-E8DAB41EF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Leaders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00116-6A47-49B9-A969-BB7403E1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379216"/>
            <a:ext cx="4160520" cy="429916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Selected … or allowed by a group of followers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Power comes from knowledge, credibility, &amp; ability to motivate followers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Vision/Goals arise from personal interests &amp; passion  …  May differ from organization’s goals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Relative disorder seems to be generated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44DFA-9F8B-47DF-9B1F-A3D2EDC8D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3751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Managers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39329-2F9A-4047-AA84-D47EB0A6E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751" y="2379217"/>
            <a:ext cx="4160520" cy="371678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Appointed by someone in the organization’s hierarchy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Power arises from one’s legitimate position of authority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Vision/Goals espoused or prescribed by the organization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Rationality &amp; control prevail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B283F-0403-4612-8E29-CEBDD12F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CC7B-A3BF-47D8-91A6-E8DAB41EF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Leaders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00116-6A47-49B9-A969-BB7403E1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379217"/>
            <a:ext cx="4160520" cy="423385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Activities relate to vision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Freedom is extensive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Ideas are developed, tested, &amp; encouraged among all members of the group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44DFA-9F8B-47DF-9B1F-A3D2EDC8D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3751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Managers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39329-2F9A-4047-AA84-D47EB0A6E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751" y="2379217"/>
            <a:ext cx="4160520" cy="434815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Activities relate to efficiency &amp; cost-effectiveness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Freedom may be limited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dirty="0"/>
              <a:t>Ideas are permitted … provided they do not interfere with task accomplishment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8C0B3-95F4-4528-9BE3-403C85F3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CC7B-A3BF-47D8-91A6-E8DAB41EF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Leaders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00116-6A47-49B9-A969-BB7403E1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379216"/>
            <a:ext cx="4160520" cy="429916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Focus is on people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Perspective is long-rang … Eye on the horizon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Characterized by risk-taking, creativity, &amp; innovation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44DFA-9F8B-47DF-9B1F-A3D2EDC8D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3751" y="599732"/>
            <a:ext cx="4160520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Managers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39329-2F9A-4047-AA84-D47EB0A6E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751" y="2459114"/>
            <a:ext cx="4160520" cy="36368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Focus is on systems &amp; structures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Perspective is short-range .. Eye on the bottom line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dirty="0"/>
              <a:t>Low risk oriented, strives for balance, maintains the status quo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47A46-F1A4-4073-860D-07634A2B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48B77-0E90-44A4-A4E5-ADC3A432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5" y="1337614"/>
            <a:ext cx="3851640" cy="3722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“Leaders do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things right.”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(Bennis &amp; Nanus, 1985)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Leaders appeal to the</a:t>
            </a:r>
          </a:p>
          <a:p>
            <a:pPr algn="ctr"/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HEART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6381A6-5F98-4486-B585-874128BE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062" y="3006616"/>
            <a:ext cx="4285574" cy="32876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“Mangers do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the right things.”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(Bennis &amp; Nanus, 1985)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Managers appeal to the</a:t>
            </a:r>
          </a:p>
          <a:p>
            <a:pPr algn="ctr"/>
            <a:r>
              <a:rPr 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HEAD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34603-3FF5-4974-82A7-345DCDC3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B504-3732-46A9-842B-A2054A4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403C12-DFB8-4C41-825D-B0EBC184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895" y="2480481"/>
            <a:ext cx="4158376" cy="282630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Not all managers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are leaders.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8AD2D2-E2DB-4AAB-8FFF-7557C112B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773161"/>
            <a:ext cx="3792014" cy="28263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Not all leaders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are managers.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E4CB4-B572-4BDD-BCF8-6CF21D16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EFDF-3C18-4687-85D8-CFD191B5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Closure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Take-Aways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696D3-77BD-4DD4-A659-DDB79E5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9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4448-34B9-4307-A7A1-AA0A7BED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Kairos … The “Right Moment”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BEFF-3EAF-4F5F-BC17-94E2E73D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3058160"/>
            <a:ext cx="6857951" cy="3143504"/>
          </a:xfrm>
        </p:spPr>
        <p:txBody>
          <a:bodyPr/>
          <a:lstStyle/>
          <a:p>
            <a:r>
              <a:rPr lang="en-US" dirty="0"/>
              <a:t>A time of awakening</a:t>
            </a:r>
          </a:p>
          <a:p>
            <a:r>
              <a:rPr lang="en-US" dirty="0"/>
              <a:t>A time of radical changes</a:t>
            </a:r>
          </a:p>
          <a:p>
            <a:r>
              <a:rPr lang="en-US" dirty="0"/>
              <a:t>A time when reality embraces possibility</a:t>
            </a:r>
          </a:p>
          <a:p>
            <a:r>
              <a:rPr lang="en-US" dirty="0"/>
              <a:t>A time to author a radical new story</a:t>
            </a:r>
          </a:p>
          <a:p>
            <a:r>
              <a:rPr lang="en-US" dirty="0"/>
              <a:t>A time to create decidedly different minds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2DD1-F8D5-4FF7-A003-F8E73308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>
            <a:extLst>
              <a:ext uri="{FF2B5EF4-FFF2-40B4-BE49-F238E27FC236}">
                <a16:creationId xmlns:a16="http://schemas.microsoft.com/office/drawing/2014/main" id="{FE820145-5822-4A87-930E-692BD493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65" y="941033"/>
            <a:ext cx="7458722" cy="49263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48128690-C192-4512-94F3-14E9BFEC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961" y="2283905"/>
            <a:ext cx="5562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problems that exist in the world cannot be solved by the thinking that created them.”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 Einstein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endParaRPr lang="en-US" altLang="en-US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E0F07-9905-4872-9A5B-FEB9C894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24" y="4423299"/>
            <a:ext cx="1480800" cy="18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67B66-1D68-4909-BB4C-B13FFC55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6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A9AF-6DF9-4EDC-9129-032E7E49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in New Conversations about Nursing Education</a:t>
            </a: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9199E8C4-9116-418F-87D1-30D810E9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613" y="2379216"/>
            <a:ext cx="8007658" cy="43765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From these new conversations, new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dreams can be born, new stories can be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told, new maps can be created, &amp; new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learning landscapes can be brought to life.</a:t>
            </a:r>
          </a:p>
          <a:p>
            <a:r>
              <a:rPr lang="en-US" dirty="0"/>
              <a:t>							</a:t>
            </a:r>
          </a:p>
          <a:p>
            <a:pPr algn="r"/>
            <a:endParaRPr lang="en-US" sz="1200" dirty="0">
              <a:solidFill>
                <a:schemeClr val="bg1"/>
              </a:solidFill>
            </a:endParaRPr>
          </a:p>
          <a:p>
            <a:pPr algn="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Marshall, S.P. (2006). </a:t>
            </a:r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</a:rPr>
              <a:t>The power to transform: Leadership that</a:t>
            </a:r>
          </a:p>
          <a:p>
            <a:pPr algn="r"/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</a:rPr>
              <a:t>brings learning and schooling to life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(p. 179). Jossey-Bass.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16639-DC64-49DA-AB11-3B9990B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1106-11BD-41E4-83B0-542CBB73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Shape the Future of Nursing Education, We Need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7155-1EBE-4A71-8134-ACD916BF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528" y="2411767"/>
            <a:ext cx="4040363" cy="365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Faculty who are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EXPERTS</a:t>
            </a:r>
            <a:r>
              <a:rPr lang="en-US" dirty="0"/>
              <a:t> in nursing education &amp; who are willing to act as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LEADERS</a:t>
            </a:r>
            <a:r>
              <a:rPr lang="en-US" dirty="0"/>
              <a:t> every step of the way !!!</a:t>
            </a:r>
          </a:p>
          <a:p>
            <a:endParaRPr lang="en-US" dirty="0"/>
          </a:p>
          <a:p>
            <a:r>
              <a:rPr lang="en-US" dirty="0"/>
              <a:t>Deans/Directors who create systems that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VALUE &amp; REWARD </a:t>
            </a:r>
            <a:r>
              <a:rPr lang="en-US" dirty="0"/>
              <a:t>expertise in nursing education &amp; who are willing to act as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TRUE LEADERS</a:t>
            </a:r>
            <a:r>
              <a:rPr lang="en-US" dirty="0"/>
              <a:t> every step of the way !!!</a:t>
            </a: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1AFC676C-72C8-4A41-AABC-BD5D2DF50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09" y="2547715"/>
            <a:ext cx="4485735" cy="35155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“There is no greater force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for transformation than a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community that has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discovered who it is 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it cherishes.”</a:t>
            </a:r>
          </a:p>
          <a:p>
            <a:endParaRPr lang="en-US" dirty="0"/>
          </a:p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Marshall, 2006, p. 197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E059-629D-4195-8B59-71B3C54F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>
            <a:extLst>
              <a:ext uri="{FF2B5EF4-FFF2-40B4-BE49-F238E27FC236}">
                <a16:creationId xmlns:a16="http://schemas.microsoft.com/office/drawing/2014/main" id="{FE820145-5822-4A87-930E-692BD493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242" y="152400"/>
            <a:ext cx="9008234" cy="6553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  “The system in place in education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has displayed a remarkable ability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to take on the appearance of any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number of reforms without changing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in any substantial way …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  “We have not yet learned the fundamental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lesson: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“No substantial change can occur in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  education without a substantial change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  in the thinking of educators.”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Paul, 1993           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3C79C-12FF-4686-A621-9E29A613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5C0F-0711-42A5-8E2F-534168A2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0B1F-7529-4889-92C3-3E7658E4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Propose changes in nursing education </a:t>
            </a:r>
            <a:r>
              <a:rPr lang="en-US" dirty="0"/>
              <a:t>that reflect current research findings &amp; are needed in order to prepare graduates for an uncertain, collaborative, ever-changing future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Examine the concept of excellence </a:t>
            </a:r>
            <a:r>
              <a:rPr lang="en-US" dirty="0"/>
              <a:t>as it relates to nursing education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Describe the leadership skills needed </a:t>
            </a:r>
            <a:r>
              <a:rPr lang="en-US" dirty="0"/>
              <a:t>by nurse educators to shape a preferred future for nursing education that is characterized by excellence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7D33-36BF-40E8-945B-DBDE50EF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9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WordArt 2">
            <a:extLst>
              <a:ext uri="{FF2B5EF4-FFF2-40B4-BE49-F238E27FC236}">
                <a16:creationId xmlns:a16="http://schemas.microsoft.com/office/drawing/2014/main" id="{275F2EB7-94B2-4818-AB38-6462E4FDB0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62603" y="3402012"/>
            <a:ext cx="19812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Thank You !!!</a:t>
            </a:r>
          </a:p>
        </p:txBody>
      </p:sp>
      <p:pic>
        <p:nvPicPr>
          <p:cNvPr id="169987" name="Picture 3">
            <a:extLst>
              <a:ext uri="{FF2B5EF4-FFF2-40B4-BE49-F238E27FC236}">
                <a16:creationId xmlns:a16="http://schemas.microsoft.com/office/drawing/2014/main" id="{0846B3EC-C5F5-44D9-A9F3-BF1440ED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4" y="198546"/>
            <a:ext cx="15875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8" name="Picture 4">
            <a:extLst>
              <a:ext uri="{FF2B5EF4-FFF2-40B4-BE49-F238E27FC236}">
                <a16:creationId xmlns:a16="http://schemas.microsoft.com/office/drawing/2014/main" id="{488B1F65-6623-4DE7-BAE0-CD81D575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59" y="3746939"/>
            <a:ext cx="183832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>
            <a:extLst>
              <a:ext uri="{FF2B5EF4-FFF2-40B4-BE49-F238E27FC236}">
                <a16:creationId xmlns:a16="http://schemas.microsoft.com/office/drawing/2014/main" id="{31B9F410-C5F2-4C64-B674-4121A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03" y="433553"/>
            <a:ext cx="18288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>
            <a:extLst>
              <a:ext uri="{FF2B5EF4-FFF2-40B4-BE49-F238E27FC236}">
                <a16:creationId xmlns:a16="http://schemas.microsoft.com/office/drawing/2014/main" id="{29C7202B-47CD-4581-919C-8C7D2913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73" y="3087058"/>
            <a:ext cx="15303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1" name="Picture 7">
            <a:extLst>
              <a:ext uri="{FF2B5EF4-FFF2-40B4-BE49-F238E27FC236}">
                <a16:creationId xmlns:a16="http://schemas.microsoft.com/office/drawing/2014/main" id="{D8E11774-8E7A-4DF3-AAB5-10E6AE0C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69" y="983348"/>
            <a:ext cx="1817688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Picture 8">
            <a:extLst>
              <a:ext uri="{FF2B5EF4-FFF2-40B4-BE49-F238E27FC236}">
                <a16:creationId xmlns:a16="http://schemas.microsoft.com/office/drawing/2014/main" id="{102E43CA-7A16-48F9-8A65-F33A26AE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88" y="5483773"/>
            <a:ext cx="1171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3" name="Picture 9">
            <a:extLst>
              <a:ext uri="{FF2B5EF4-FFF2-40B4-BE49-F238E27FC236}">
                <a16:creationId xmlns:a16="http://schemas.microsoft.com/office/drawing/2014/main" id="{53632821-8FFD-475B-A464-0CE1D583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56" y="5154612"/>
            <a:ext cx="181451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4" name="Picture 10">
            <a:extLst>
              <a:ext uri="{FF2B5EF4-FFF2-40B4-BE49-F238E27FC236}">
                <a16:creationId xmlns:a16="http://schemas.microsoft.com/office/drawing/2014/main" id="{77A2E084-4FC5-40EE-B67C-1F2E1877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13" y="2119586"/>
            <a:ext cx="1819275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5" name="Picture 11">
            <a:extLst>
              <a:ext uri="{FF2B5EF4-FFF2-40B4-BE49-F238E27FC236}">
                <a16:creationId xmlns:a16="http://schemas.microsoft.com/office/drawing/2014/main" id="{55788552-44F3-46C0-B39F-806DEDBD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63" y="2248051"/>
            <a:ext cx="181292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6" name="Picture 12">
            <a:extLst>
              <a:ext uri="{FF2B5EF4-FFF2-40B4-BE49-F238E27FC236}">
                <a16:creationId xmlns:a16="http://schemas.microsoft.com/office/drawing/2014/main" id="{E9B12DF0-3F9D-4BAE-BD2F-E0B67FDD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614" y="5573769"/>
            <a:ext cx="180657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C2B3D-2BCA-42FE-9648-9842C7C2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2271-10BE-4788-9949-6B9F7AD8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Substantial Changes in Thinking</a:t>
            </a:r>
            <a:br>
              <a:rPr lang="en-US" altLang="en-US" sz="4400" dirty="0"/>
            </a:br>
            <a:r>
              <a:rPr lang="en-US" altLang="en-US" sz="4400" dirty="0"/>
              <a:t>for Nurse Educators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93E6-D062-4827-B49A-C96C44CF6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814220"/>
            <a:ext cx="8385329" cy="3275683"/>
          </a:xfrm>
        </p:spPr>
        <p:txBody>
          <a:bodyPr/>
          <a:lstStyle/>
          <a:p>
            <a:r>
              <a:rPr lang="en-US" dirty="0"/>
              <a:t>Act as a </a:t>
            </a:r>
            <a:r>
              <a:rPr lang="en-US" b="1" dirty="0">
                <a:solidFill>
                  <a:srgbClr val="FF0000"/>
                </a:solidFill>
              </a:rPr>
              <a:t>leader</a:t>
            </a:r>
            <a:r>
              <a:rPr lang="en-US" dirty="0"/>
              <a:t>  …  be creative  …  take risks</a:t>
            </a:r>
          </a:p>
          <a:p>
            <a:endParaRPr lang="en-US" dirty="0"/>
          </a:p>
          <a:p>
            <a:r>
              <a:rPr lang="en-US" dirty="0"/>
              <a:t>Expect &amp; strive for </a:t>
            </a:r>
            <a:r>
              <a:rPr lang="en-US" b="1" dirty="0">
                <a:solidFill>
                  <a:srgbClr val="FF0000"/>
                </a:solidFill>
              </a:rPr>
              <a:t>excellence</a:t>
            </a:r>
            <a:r>
              <a:rPr lang="en-US" dirty="0"/>
              <a:t> in ourselves, in others, &amp; in the systems in which we function</a:t>
            </a:r>
          </a:p>
          <a:p>
            <a:endParaRPr lang="en-US" dirty="0"/>
          </a:p>
          <a:p>
            <a:r>
              <a:rPr lang="en-US" dirty="0"/>
              <a:t>Acknowledge the need for </a:t>
            </a:r>
            <a:r>
              <a:rPr lang="en-US" b="1" dirty="0">
                <a:solidFill>
                  <a:srgbClr val="FF0000"/>
                </a:solidFill>
              </a:rPr>
              <a:t>expertise</a:t>
            </a:r>
            <a:r>
              <a:rPr lang="en-US" dirty="0"/>
              <a:t> in education  …  &amp; reward it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9743-D31F-4511-AB82-84E4BBC6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D1F7-C9BF-4887-9A08-1C91A24A5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Changes Are Needed in Nursing Education?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106DA-E0A3-416F-95B9-F30A7539F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best prepare graduates for an unknown future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3E81-F904-4350-97D2-9641F4A8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0AD7-818E-48E4-B028-D8CE435D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Needed in All Aspects of the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A46C-CF9B-4A3D-9AC5-A58E9498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in evidence-based teaching practices</a:t>
            </a:r>
          </a:p>
          <a:p>
            <a:r>
              <a:rPr lang="en-US" dirty="0"/>
              <a:t>Commit to developing the science of nursing education</a:t>
            </a:r>
          </a:p>
          <a:p>
            <a:r>
              <a:rPr lang="en-US" dirty="0"/>
              <a:t>Ensure that all faculty are prepared as educators … at least to </a:t>
            </a:r>
            <a:r>
              <a:rPr lang="en-US" u="sng" dirty="0"/>
              <a:t>some</a:t>
            </a:r>
            <a:r>
              <a:rPr lang="en-US" dirty="0"/>
              <a:t> extent</a:t>
            </a:r>
          </a:p>
          <a:p>
            <a:r>
              <a:rPr lang="en-US" dirty="0"/>
              <a:t>Ensure that curricula are relevant, flexible, &amp; evidence-based</a:t>
            </a:r>
          </a:p>
          <a:p>
            <a:r>
              <a:rPr lang="en-US" dirty="0"/>
              <a:t>Challenge students to THINK</a:t>
            </a:r>
          </a:p>
          <a:p>
            <a:r>
              <a:rPr lang="en-US" dirty="0"/>
              <a:t>Develop effective/meaningful interprofessional learning experiences</a:t>
            </a:r>
          </a:p>
          <a:p>
            <a:r>
              <a:rPr lang="en-US" dirty="0"/>
              <a:t>Attend more to broad social issues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EAAE-988F-4A59-B7B0-DA7E5CF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CC88-F750-4C0E-8D47-FF8D062A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Evidence-based Teaching Practices &amp; Science of Nursing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15D4-8AB5-4252-9982-6F97808C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50" y="4133850"/>
            <a:ext cx="3448050" cy="19560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Marilyn Oermann</a:t>
            </a:r>
          </a:p>
          <a:p>
            <a:pPr marL="0" indent="0">
              <a:buNone/>
            </a:pPr>
            <a:r>
              <a:rPr lang="en-US" dirty="0"/>
              <a:t>PhD, RN, ANEF, FAAN</a:t>
            </a:r>
          </a:p>
        </p:txBody>
      </p:sp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70AEB97-DD19-463B-9210-FE08CF59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466975"/>
            <a:ext cx="2705100" cy="40576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9E22D-89AA-4BCC-A474-549A1685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8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9AB7-7344-480C-9340-1E42E059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that ALL Faculty are Prepared as Educators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1B75-1998-4BE5-9CBF-88AAF108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388093"/>
            <a:ext cx="9086665" cy="4469907"/>
          </a:xfrm>
        </p:spPr>
        <p:txBody>
          <a:bodyPr>
            <a:normAutofit/>
          </a:bodyPr>
          <a:lstStyle/>
          <a:p>
            <a:r>
              <a:rPr lang="en-US" dirty="0"/>
              <a:t>Facilitate Learning</a:t>
            </a:r>
          </a:p>
          <a:p>
            <a:r>
              <a:rPr lang="en-US" dirty="0"/>
              <a:t>Facilitate Learner Development &amp; Socialization … Identity Formation</a:t>
            </a:r>
          </a:p>
          <a:p>
            <a:r>
              <a:rPr lang="en-US" dirty="0"/>
              <a:t>Use Assessment &amp; Evaluation Strategies</a:t>
            </a:r>
          </a:p>
          <a:p>
            <a:r>
              <a:rPr lang="en-US" dirty="0"/>
              <a:t>Participate in Curriculum Design &amp; Evaluation of Program Outcomes</a:t>
            </a:r>
          </a:p>
          <a:p>
            <a:r>
              <a:rPr lang="en-US" dirty="0"/>
              <a:t>Function as a Change Agent &amp; Leader</a:t>
            </a:r>
          </a:p>
          <a:p>
            <a:r>
              <a:rPr lang="en-US" dirty="0"/>
              <a:t>Pursue Continuous Quality Improvement in the Nurse Educator Role</a:t>
            </a:r>
          </a:p>
          <a:p>
            <a:r>
              <a:rPr lang="en-US" dirty="0"/>
              <a:t>Engage in Scholarship</a:t>
            </a:r>
          </a:p>
          <a:p>
            <a:r>
              <a:rPr lang="en-US" dirty="0"/>
              <a:t>Function within the Educational Environment</a:t>
            </a:r>
          </a:p>
          <a:p>
            <a:pPr marL="0" indent="0" algn="r">
              <a:buNone/>
            </a:pPr>
            <a:r>
              <a:rPr lang="en-US" sz="1200" b="1" dirty="0"/>
              <a:t>National League for Nursing, </a:t>
            </a:r>
            <a:r>
              <a:rPr lang="en-US" sz="1200" b="1" i="1" dirty="0"/>
              <a:t>Nurse Educator Competencies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http://www.nln.org/professional-development-programs/competencies-for-nursing-education/nurse-educator-core-competency</a:t>
            </a:r>
            <a:r>
              <a:rPr lang="en-US" sz="1200" b="1" dirty="0">
                <a:solidFill>
                  <a:srgbClr val="0000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A0BA-D0FF-439E-A78A-3455CD9A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639</TotalTime>
  <Words>2020</Words>
  <Application>Microsoft Office PowerPoint</Application>
  <PresentationFormat>Widescreen</PresentationFormat>
  <Paragraphs>303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Schoolbook</vt:lpstr>
      <vt:lpstr>Comic Sans MS</vt:lpstr>
      <vt:lpstr>Corbel</vt:lpstr>
      <vt:lpstr>Feathered</vt:lpstr>
      <vt:lpstr>Shaping the Future of Nursing Education through Leadership: Insights from 50 Years in the Field</vt:lpstr>
      <vt:lpstr> 2020 McManus Medal Recipient</vt:lpstr>
      <vt:lpstr>Learning Objectives</vt:lpstr>
      <vt:lpstr>PowerPoint Presentation</vt:lpstr>
      <vt:lpstr>Substantial Changes in Thinking for Nurse Educators </vt:lpstr>
      <vt:lpstr>What Changes Are Needed in Nursing Education?</vt:lpstr>
      <vt:lpstr>Changes Needed in All Aspects of the Academy</vt:lpstr>
      <vt:lpstr>Evidence-based Teaching Practices &amp; Science of Nursing Education</vt:lpstr>
      <vt:lpstr>Ensure that ALL Faculty are Prepared as Educators</vt:lpstr>
      <vt:lpstr>Ensure that Curricula are Relevant, Flexible, &amp; Evidence-based </vt:lpstr>
      <vt:lpstr>Challenge Students to THINK</vt:lpstr>
      <vt:lpstr>Develop Effective/Meaningful Interprofessional Experiences </vt:lpstr>
      <vt:lpstr>Attend More to Social Issues</vt:lpstr>
      <vt:lpstr>New Skill Sets for All Healthcare Professionals (IOM, 2003) </vt:lpstr>
      <vt:lpstr> The Concept of  EXCELLENCE</vt:lpstr>
      <vt:lpstr>Excellence</vt:lpstr>
      <vt:lpstr>PowerPoint Presentation</vt:lpstr>
      <vt:lpstr>Hallmarks of Excellence in Nursing Education</vt:lpstr>
      <vt:lpstr>What Might Excellence in Nursing Education Look Like?</vt:lpstr>
      <vt:lpstr>What Might It Look Like? (continued)</vt:lpstr>
      <vt:lpstr>PowerPoint Presentation</vt:lpstr>
      <vt:lpstr>Excellence then …</vt:lpstr>
      <vt:lpstr> The Concept of   LEADERSHIP</vt:lpstr>
      <vt:lpstr>What Is LEADERSHIP ?</vt:lpstr>
      <vt:lpstr>Exemplary Practices  Kouzes, J.M., &amp; Posner, B.Z. (2017). The leadership challenge (6th ed.).  John Wiley &amp; Sons.</vt:lpstr>
      <vt:lpstr>Tasks of Leaders  Grossman, S.C., &amp; Valiga, T.M. (2021). The new leadership challenge: Creating the future of nursing (6th ed.). F.A. Davis.</vt:lpstr>
      <vt:lpstr>Leaders Are …</vt:lpstr>
      <vt:lpstr>What Leaders Do</vt:lpstr>
      <vt:lpstr>Leadership  =  Management</vt:lpstr>
      <vt:lpstr>PowerPoint Presentation</vt:lpstr>
      <vt:lpstr>PowerPoint Presentation</vt:lpstr>
      <vt:lpstr>PowerPoint Presentation</vt:lpstr>
      <vt:lpstr>PowerPoint Presentation</vt:lpstr>
      <vt:lpstr>Remember …</vt:lpstr>
      <vt:lpstr> Closure  Take-Aways</vt:lpstr>
      <vt:lpstr>Kairos … The “Right Moment”</vt:lpstr>
      <vt:lpstr>PowerPoint Presentation</vt:lpstr>
      <vt:lpstr>Engage in New Conversations about Nursing Education</vt:lpstr>
      <vt:lpstr>To Shape the Future of Nursing Education, We Need …</vt:lpstr>
      <vt:lpstr>Learning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Future of Nursing Education through Leadership: Insights from 50 Years in the Field</dc:title>
  <dc:creator>Terry Valiga, Ed.D.</dc:creator>
  <cp:lastModifiedBy>Jasmine Melendez</cp:lastModifiedBy>
  <cp:revision>41</cp:revision>
  <dcterms:created xsi:type="dcterms:W3CDTF">2021-04-05T13:37:16Z</dcterms:created>
  <dcterms:modified xsi:type="dcterms:W3CDTF">2021-05-11T13:29:28Z</dcterms:modified>
</cp:coreProperties>
</file>